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3" r:id="rId3"/>
    <p:sldId id="258" r:id="rId4"/>
    <p:sldId id="269" r:id="rId5"/>
    <p:sldId id="272" r:id="rId6"/>
    <p:sldId id="278" r:id="rId7"/>
    <p:sldId id="276" r:id="rId8"/>
    <p:sldId id="279" r:id="rId9"/>
    <p:sldId id="271" r:id="rId10"/>
    <p:sldId id="268" r:id="rId11"/>
    <p:sldId id="273" r:id="rId12"/>
    <p:sldId id="274" r:id="rId13"/>
    <p:sldId id="277" r:id="rId14"/>
    <p:sldId id="275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BC7"/>
    <a:srgbClr val="80918B"/>
    <a:srgbClr val="CADBD5"/>
    <a:srgbClr val="A5B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456" y="-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591F1-E4D0-41D6-80E2-B1B5820606BA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A543A-C0F9-4445-885A-E1014AA7B8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1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A543A-C0F9-4445-885A-E1014AA7B8F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0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every diagnosis per season</a:t>
            </a:r>
          </a:p>
          <a:p>
            <a:r>
              <a:rPr lang="en-US" dirty="0"/>
              <a:t>Season 11 had the most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A543A-C0F9-4445-885A-E1014AA7B8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5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9297-6D45-E271-D707-C64D77705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7F1CAF-E897-44C2-79C4-907EDC382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142E5-6F6E-2EF7-A27A-02C10ED00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every diagnosis per season</a:t>
            </a:r>
          </a:p>
          <a:p>
            <a:r>
              <a:rPr lang="en-US" dirty="0"/>
              <a:t>Season 11 had the most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5B122-1D48-52B2-E8F8-BA3C5B49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A543A-C0F9-4445-885A-E1014AA7B8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4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B563-7158-FFFD-88EF-F2B7F5348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45A09B-FF34-5FD4-7B93-23EBF6F7B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5736C-D652-6AE1-8BBE-C37614FC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every diagnosis per season</a:t>
            </a:r>
          </a:p>
          <a:p>
            <a:r>
              <a:rPr lang="en-US" dirty="0"/>
              <a:t>Season 11 had the most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993AF-67FF-4F10-CF4E-5A7AA59A0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A543A-C0F9-4445-885A-E1014AA7B8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2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17AB3-51CE-EBE1-E36D-323F9FA98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77F7F-DDC2-57D2-2BE3-4EB220125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0719FA-2132-8B34-61ED-504A90CAD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every diagnosis per season</a:t>
            </a:r>
          </a:p>
          <a:p>
            <a:r>
              <a:rPr lang="en-US" dirty="0"/>
              <a:t>Season 11 had the most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5DBCE-C362-EB28-4952-57710D593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A543A-C0F9-4445-885A-E1014AA7B8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5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764D-3C26-E274-27F1-C08704413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D9740-C8D2-F4BE-F3E6-3B5A4B3D9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1A743-A0D0-8994-4B65-5A08E9C1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F791A-E11D-6CD7-C41A-12744D73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693FB-1283-EC04-134A-CD93FB36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1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3C2A-622D-2D2D-1A3C-A644B047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57597-197F-41CF-0F7D-1927C7BFF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8992-AE6D-224C-F330-977723FC7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D414-2444-1A23-B706-9C1B3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716A6-68F9-DF4A-B7EF-ED84F590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4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2F3A3-6854-57C8-E200-85866F103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824A5-0C14-8128-8B8C-FE2EB2A40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1FEBB-CE36-837C-F4B0-5D577C27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055DA-C196-FA25-FDE7-53A2FAB3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998AE-9FC5-4180-9142-48971A9D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4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9C48-8575-1FA4-10F9-015DAF23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0F3C-103E-75E1-8207-2966E508A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2505E-2B76-CCE0-1F7F-4EFE6252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C9DAC-9D4B-B184-AAD6-6584E571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E4CAF-7DA4-EF7B-C3C7-CA996FC1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07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EF63-AD47-E8C1-D342-DEBE78F0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2AFDF-BEC4-9F13-A642-413897C7C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570DB-7928-0544-0EE4-5A0F95AA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B5DA5-A2FE-518A-3605-6A3059426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17B2-55CC-E6D6-5006-7C1886FE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3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4930-5017-3D83-EC7C-F53C911B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6871-76CA-B9B5-C19A-31F277236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5D82-4509-AFE8-F6AC-4B926B85C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8E40B-576E-CBCD-CFF8-AC008434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50E2B-6437-877D-0D86-53C143EF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8798E-710D-C0EC-139D-3B7A2A1C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6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C231-D2D9-052F-5A0E-0126AE4C2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4684E-43D3-564F-0E18-E8F7F9E6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5541F-F417-9831-6A16-BBCE9382B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997BC-86AC-525F-C345-CA994B1A6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1898B-0351-6F9B-5E82-770AD2C2C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F6B18-C78A-FBEA-7914-6C706522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7EE943-586E-2BE8-1EF5-9FEC0950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ACD4B-1C38-1E04-D697-DCE95D7A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1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65E7-7649-53D3-7102-8912C988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552A9-014E-941B-C22B-6BC79BED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C4FE2-D736-8409-4DC2-673BE390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8146D-9789-C1E0-C301-40774EF7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17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4C115-740A-3877-B89A-B8002714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B346B-96A4-B176-FF34-4ACB9E97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1BCDE-1ADA-5576-E75A-EAB56B67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96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31BA-C85C-15F6-1641-AA6F0CBA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B3B47-2AD1-B692-1A47-F4C9C207A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F1CEC-470E-FEEC-3B67-931A2C64F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A9616-F466-B7A0-CB61-672BF548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BB6EE-A4F8-D431-6019-24A2843F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AD580-0182-8CD6-D86C-985F8F9A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73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1609-0AE6-8061-426B-0ED900EB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9B029E-53D4-74FE-B4B2-8D214DCA3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8AD69-0440-53F4-9510-9B4BF2975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020B7-53B4-6B53-E68B-8A0085B5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AD4B7-C12A-6334-95D5-BBDC7308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B904B-5B6D-7568-B9DE-32A6964D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9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C1D55A-D522-4F92-8D6D-B2D76999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DED8-F0B2-6EEB-3F3D-249062ACD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88E7D-588C-BE0F-1F37-E051581FA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BBA920-C0B4-40A6-8822-099DC6F4EC85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25B61-1F49-E9D5-BBD8-B007657A1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B8CB9-0304-9CC7-187A-0EAFCF149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6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f982d53-b869-4ee5-8bdb-d6fb7e0d6350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f982d53-b869-4ee5-8bdb-d6fb7e0d6350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f982d53-b869-4ee5-8bdb-d6fb7e0d6350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f982d53-b869-4ee5-8bdb-d6fb7e0d6350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pace Needle with a space needle&#10;&#10;Description automatically generated">
            <a:extLst>
              <a:ext uri="{FF2B5EF4-FFF2-40B4-BE49-F238E27FC236}">
                <a16:creationId xmlns:a16="http://schemas.microsoft.com/office/drawing/2014/main" id="{3AAA00C1-8E49-174A-8909-33D1F162C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900" y="0"/>
            <a:ext cx="13030200" cy="6858000"/>
          </a:xfrm>
        </p:spPr>
      </p:pic>
      <p:pic>
        <p:nvPicPr>
          <p:cNvPr id="3" name="Picture 2" descr="A group of medical professionals posing for a photo&#10;&#10;Description automatically generated">
            <a:extLst>
              <a:ext uri="{FF2B5EF4-FFF2-40B4-BE49-F238E27FC236}">
                <a16:creationId xmlns:a16="http://schemas.microsoft.com/office/drawing/2014/main" id="{C7D3A02C-03A8-4ED2-D9F9-AAC18DD121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2"/>
          <a:stretch/>
        </p:blipFill>
        <p:spPr>
          <a:xfrm>
            <a:off x="-752475" y="7055"/>
            <a:ext cx="7556287" cy="68721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387E94-F64F-70EA-F520-1F124AE372D3}"/>
              </a:ext>
            </a:extLst>
          </p:cNvPr>
          <p:cNvSpPr/>
          <p:nvPr/>
        </p:nvSpPr>
        <p:spPr>
          <a:xfrm flipH="1">
            <a:off x="6362700" y="-77821"/>
            <a:ext cx="5943600" cy="7023369"/>
          </a:xfrm>
          <a:prstGeom prst="rect">
            <a:avLst/>
          </a:prstGeom>
          <a:solidFill>
            <a:srgbClr val="CAD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E163E5-5D62-E4BF-95D8-01FE3C6D85D8}"/>
              </a:ext>
            </a:extLst>
          </p:cNvPr>
          <p:cNvSpPr/>
          <p:nvPr/>
        </p:nvSpPr>
        <p:spPr>
          <a:xfrm>
            <a:off x="6582382" y="2117035"/>
            <a:ext cx="5518827" cy="2941982"/>
          </a:xfrm>
          <a:custGeom>
            <a:avLst/>
            <a:gdLst>
              <a:gd name="connsiteX0" fmla="*/ 0 w 5518827"/>
              <a:gd name="connsiteY0" fmla="*/ 0 h 2941982"/>
              <a:gd name="connsiteX1" fmla="*/ 386318 w 5518827"/>
              <a:gd name="connsiteY1" fmla="*/ 0 h 2941982"/>
              <a:gd name="connsiteX2" fmla="*/ 938201 w 5518827"/>
              <a:gd name="connsiteY2" fmla="*/ 0 h 2941982"/>
              <a:gd name="connsiteX3" fmla="*/ 1379707 w 5518827"/>
              <a:gd name="connsiteY3" fmla="*/ 0 h 2941982"/>
              <a:gd name="connsiteX4" fmla="*/ 1766025 w 5518827"/>
              <a:gd name="connsiteY4" fmla="*/ 0 h 2941982"/>
              <a:gd name="connsiteX5" fmla="*/ 2373096 w 5518827"/>
              <a:gd name="connsiteY5" fmla="*/ 0 h 2941982"/>
              <a:gd name="connsiteX6" fmla="*/ 2869790 w 5518827"/>
              <a:gd name="connsiteY6" fmla="*/ 0 h 2941982"/>
              <a:gd name="connsiteX7" fmla="*/ 3476861 w 5518827"/>
              <a:gd name="connsiteY7" fmla="*/ 0 h 2941982"/>
              <a:gd name="connsiteX8" fmla="*/ 3863179 w 5518827"/>
              <a:gd name="connsiteY8" fmla="*/ 0 h 2941982"/>
              <a:gd name="connsiteX9" fmla="*/ 4359873 w 5518827"/>
              <a:gd name="connsiteY9" fmla="*/ 0 h 2941982"/>
              <a:gd name="connsiteX10" fmla="*/ 5022133 w 5518827"/>
              <a:gd name="connsiteY10" fmla="*/ 0 h 2941982"/>
              <a:gd name="connsiteX11" fmla="*/ 5518827 w 5518827"/>
              <a:gd name="connsiteY11" fmla="*/ 0 h 2941982"/>
              <a:gd name="connsiteX12" fmla="*/ 5518827 w 5518827"/>
              <a:gd name="connsiteY12" fmla="*/ 500137 h 2941982"/>
              <a:gd name="connsiteX13" fmla="*/ 5518827 w 5518827"/>
              <a:gd name="connsiteY13" fmla="*/ 1059114 h 2941982"/>
              <a:gd name="connsiteX14" fmla="*/ 5518827 w 5518827"/>
              <a:gd name="connsiteY14" fmla="*/ 1588670 h 2941982"/>
              <a:gd name="connsiteX15" fmla="*/ 5518827 w 5518827"/>
              <a:gd name="connsiteY15" fmla="*/ 2088807 h 2941982"/>
              <a:gd name="connsiteX16" fmla="*/ 5518827 w 5518827"/>
              <a:gd name="connsiteY16" fmla="*/ 2941982 h 2941982"/>
              <a:gd name="connsiteX17" fmla="*/ 4911756 w 5518827"/>
              <a:gd name="connsiteY17" fmla="*/ 2941982 h 2941982"/>
              <a:gd name="connsiteX18" fmla="*/ 4359873 w 5518827"/>
              <a:gd name="connsiteY18" fmla="*/ 2941982 h 2941982"/>
              <a:gd name="connsiteX19" fmla="*/ 3807991 w 5518827"/>
              <a:gd name="connsiteY19" fmla="*/ 2941982 h 2941982"/>
              <a:gd name="connsiteX20" fmla="*/ 3200920 w 5518827"/>
              <a:gd name="connsiteY20" fmla="*/ 2941982 h 2941982"/>
              <a:gd name="connsiteX21" fmla="*/ 2538660 w 5518827"/>
              <a:gd name="connsiteY21" fmla="*/ 2941982 h 2941982"/>
              <a:gd name="connsiteX22" fmla="*/ 1986778 w 5518827"/>
              <a:gd name="connsiteY22" fmla="*/ 2941982 h 2941982"/>
              <a:gd name="connsiteX23" fmla="*/ 1324518 w 5518827"/>
              <a:gd name="connsiteY23" fmla="*/ 2941982 h 2941982"/>
              <a:gd name="connsiteX24" fmla="*/ 827824 w 5518827"/>
              <a:gd name="connsiteY24" fmla="*/ 2941982 h 2941982"/>
              <a:gd name="connsiteX25" fmla="*/ 0 w 5518827"/>
              <a:gd name="connsiteY25" fmla="*/ 2941982 h 2941982"/>
              <a:gd name="connsiteX26" fmla="*/ 0 w 5518827"/>
              <a:gd name="connsiteY26" fmla="*/ 2412425 h 2941982"/>
              <a:gd name="connsiteX27" fmla="*/ 0 w 5518827"/>
              <a:gd name="connsiteY27" fmla="*/ 1765189 h 2941982"/>
              <a:gd name="connsiteX28" fmla="*/ 0 w 5518827"/>
              <a:gd name="connsiteY28" fmla="*/ 1265052 h 2941982"/>
              <a:gd name="connsiteX29" fmla="*/ 0 w 5518827"/>
              <a:gd name="connsiteY29" fmla="*/ 706076 h 2941982"/>
              <a:gd name="connsiteX30" fmla="*/ 0 w 5518827"/>
              <a:gd name="connsiteY30" fmla="*/ 0 h 294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18827" h="2941982" fill="none" extrusionOk="0">
                <a:moveTo>
                  <a:pt x="0" y="0"/>
                </a:moveTo>
                <a:cubicBezTo>
                  <a:pt x="99156" y="-2472"/>
                  <a:pt x="224498" y="3532"/>
                  <a:pt x="386318" y="0"/>
                </a:cubicBezTo>
                <a:cubicBezTo>
                  <a:pt x="548138" y="-3532"/>
                  <a:pt x="702435" y="52360"/>
                  <a:pt x="938201" y="0"/>
                </a:cubicBezTo>
                <a:cubicBezTo>
                  <a:pt x="1173967" y="-52360"/>
                  <a:pt x="1227684" y="48595"/>
                  <a:pt x="1379707" y="0"/>
                </a:cubicBezTo>
                <a:cubicBezTo>
                  <a:pt x="1531730" y="-48595"/>
                  <a:pt x="1675111" y="31339"/>
                  <a:pt x="1766025" y="0"/>
                </a:cubicBezTo>
                <a:cubicBezTo>
                  <a:pt x="1856939" y="-31339"/>
                  <a:pt x="2117988" y="54352"/>
                  <a:pt x="2373096" y="0"/>
                </a:cubicBezTo>
                <a:cubicBezTo>
                  <a:pt x="2628204" y="-54352"/>
                  <a:pt x="2671503" y="47334"/>
                  <a:pt x="2869790" y="0"/>
                </a:cubicBezTo>
                <a:cubicBezTo>
                  <a:pt x="3068077" y="-47334"/>
                  <a:pt x="3179813" y="25595"/>
                  <a:pt x="3476861" y="0"/>
                </a:cubicBezTo>
                <a:cubicBezTo>
                  <a:pt x="3773909" y="-25595"/>
                  <a:pt x="3772637" y="21671"/>
                  <a:pt x="3863179" y="0"/>
                </a:cubicBezTo>
                <a:cubicBezTo>
                  <a:pt x="3953721" y="-21671"/>
                  <a:pt x="4187481" y="42084"/>
                  <a:pt x="4359873" y="0"/>
                </a:cubicBezTo>
                <a:cubicBezTo>
                  <a:pt x="4532265" y="-42084"/>
                  <a:pt x="4819819" y="38325"/>
                  <a:pt x="5022133" y="0"/>
                </a:cubicBezTo>
                <a:cubicBezTo>
                  <a:pt x="5224447" y="-38325"/>
                  <a:pt x="5404961" y="48943"/>
                  <a:pt x="5518827" y="0"/>
                </a:cubicBezTo>
                <a:cubicBezTo>
                  <a:pt x="5520522" y="125928"/>
                  <a:pt x="5505391" y="331516"/>
                  <a:pt x="5518827" y="500137"/>
                </a:cubicBezTo>
                <a:cubicBezTo>
                  <a:pt x="5532263" y="668758"/>
                  <a:pt x="5505349" y="869462"/>
                  <a:pt x="5518827" y="1059114"/>
                </a:cubicBezTo>
                <a:cubicBezTo>
                  <a:pt x="5532305" y="1248766"/>
                  <a:pt x="5455535" y="1364666"/>
                  <a:pt x="5518827" y="1588670"/>
                </a:cubicBezTo>
                <a:cubicBezTo>
                  <a:pt x="5582119" y="1812674"/>
                  <a:pt x="5480967" y="1851691"/>
                  <a:pt x="5518827" y="2088807"/>
                </a:cubicBezTo>
                <a:cubicBezTo>
                  <a:pt x="5556687" y="2325923"/>
                  <a:pt x="5473316" y="2696992"/>
                  <a:pt x="5518827" y="2941982"/>
                </a:cubicBezTo>
                <a:cubicBezTo>
                  <a:pt x="5364170" y="2946868"/>
                  <a:pt x="5033666" y="2892768"/>
                  <a:pt x="4911756" y="2941982"/>
                </a:cubicBezTo>
                <a:cubicBezTo>
                  <a:pt x="4789846" y="2991196"/>
                  <a:pt x="4568434" y="2893124"/>
                  <a:pt x="4359873" y="2941982"/>
                </a:cubicBezTo>
                <a:cubicBezTo>
                  <a:pt x="4151312" y="2990840"/>
                  <a:pt x="4013790" y="2905514"/>
                  <a:pt x="3807991" y="2941982"/>
                </a:cubicBezTo>
                <a:cubicBezTo>
                  <a:pt x="3602192" y="2978450"/>
                  <a:pt x="3477256" y="2896670"/>
                  <a:pt x="3200920" y="2941982"/>
                </a:cubicBezTo>
                <a:cubicBezTo>
                  <a:pt x="2924584" y="2987294"/>
                  <a:pt x="2823050" y="2863007"/>
                  <a:pt x="2538660" y="2941982"/>
                </a:cubicBezTo>
                <a:cubicBezTo>
                  <a:pt x="2254270" y="3020957"/>
                  <a:pt x="2112656" y="2926602"/>
                  <a:pt x="1986778" y="2941982"/>
                </a:cubicBezTo>
                <a:cubicBezTo>
                  <a:pt x="1860900" y="2957362"/>
                  <a:pt x="1508574" y="2867364"/>
                  <a:pt x="1324518" y="2941982"/>
                </a:cubicBezTo>
                <a:cubicBezTo>
                  <a:pt x="1140462" y="3016600"/>
                  <a:pt x="935701" y="2883734"/>
                  <a:pt x="827824" y="2941982"/>
                </a:cubicBezTo>
                <a:cubicBezTo>
                  <a:pt x="719947" y="3000230"/>
                  <a:pt x="388636" y="2847957"/>
                  <a:pt x="0" y="2941982"/>
                </a:cubicBezTo>
                <a:cubicBezTo>
                  <a:pt x="-8253" y="2787494"/>
                  <a:pt x="59175" y="2528629"/>
                  <a:pt x="0" y="2412425"/>
                </a:cubicBezTo>
                <a:cubicBezTo>
                  <a:pt x="-59175" y="2296221"/>
                  <a:pt x="50836" y="1916537"/>
                  <a:pt x="0" y="1765189"/>
                </a:cubicBezTo>
                <a:cubicBezTo>
                  <a:pt x="-50836" y="1613841"/>
                  <a:pt x="29573" y="1503857"/>
                  <a:pt x="0" y="1265052"/>
                </a:cubicBezTo>
                <a:cubicBezTo>
                  <a:pt x="-29573" y="1026247"/>
                  <a:pt x="31293" y="870262"/>
                  <a:pt x="0" y="706076"/>
                </a:cubicBezTo>
                <a:cubicBezTo>
                  <a:pt x="-31293" y="541890"/>
                  <a:pt x="6813" y="163038"/>
                  <a:pt x="0" y="0"/>
                </a:cubicBezTo>
                <a:close/>
              </a:path>
              <a:path w="5518827" h="2941982" stroke="0" extrusionOk="0">
                <a:moveTo>
                  <a:pt x="0" y="0"/>
                </a:moveTo>
                <a:cubicBezTo>
                  <a:pt x="141876" y="-12013"/>
                  <a:pt x="240850" y="33607"/>
                  <a:pt x="441506" y="0"/>
                </a:cubicBezTo>
                <a:cubicBezTo>
                  <a:pt x="642162" y="-33607"/>
                  <a:pt x="720179" y="52832"/>
                  <a:pt x="883012" y="0"/>
                </a:cubicBezTo>
                <a:cubicBezTo>
                  <a:pt x="1045845" y="-52832"/>
                  <a:pt x="1376233" y="18577"/>
                  <a:pt x="1545272" y="0"/>
                </a:cubicBezTo>
                <a:cubicBezTo>
                  <a:pt x="1714311" y="-18577"/>
                  <a:pt x="1814832" y="9361"/>
                  <a:pt x="1986778" y="0"/>
                </a:cubicBezTo>
                <a:cubicBezTo>
                  <a:pt x="2158724" y="-9361"/>
                  <a:pt x="2225335" y="36352"/>
                  <a:pt x="2373096" y="0"/>
                </a:cubicBezTo>
                <a:cubicBezTo>
                  <a:pt x="2520857" y="-36352"/>
                  <a:pt x="2778367" y="13854"/>
                  <a:pt x="2980167" y="0"/>
                </a:cubicBezTo>
                <a:cubicBezTo>
                  <a:pt x="3181967" y="-13854"/>
                  <a:pt x="3429742" y="11390"/>
                  <a:pt x="3587238" y="0"/>
                </a:cubicBezTo>
                <a:cubicBezTo>
                  <a:pt x="3744734" y="-11390"/>
                  <a:pt x="3837551" y="23451"/>
                  <a:pt x="4028744" y="0"/>
                </a:cubicBezTo>
                <a:cubicBezTo>
                  <a:pt x="4219937" y="-23451"/>
                  <a:pt x="4357590" y="25892"/>
                  <a:pt x="4525438" y="0"/>
                </a:cubicBezTo>
                <a:cubicBezTo>
                  <a:pt x="4693286" y="-25892"/>
                  <a:pt x="5085955" y="6427"/>
                  <a:pt x="5518827" y="0"/>
                </a:cubicBezTo>
                <a:cubicBezTo>
                  <a:pt x="5544461" y="179954"/>
                  <a:pt x="5476234" y="310671"/>
                  <a:pt x="5518827" y="500137"/>
                </a:cubicBezTo>
                <a:cubicBezTo>
                  <a:pt x="5561420" y="689603"/>
                  <a:pt x="5480458" y="942231"/>
                  <a:pt x="5518827" y="1088533"/>
                </a:cubicBezTo>
                <a:cubicBezTo>
                  <a:pt x="5557196" y="1234835"/>
                  <a:pt x="5444533" y="1491332"/>
                  <a:pt x="5518827" y="1735769"/>
                </a:cubicBezTo>
                <a:cubicBezTo>
                  <a:pt x="5593121" y="1980206"/>
                  <a:pt x="5457142" y="2096978"/>
                  <a:pt x="5518827" y="2353586"/>
                </a:cubicBezTo>
                <a:cubicBezTo>
                  <a:pt x="5580512" y="2610194"/>
                  <a:pt x="5460674" y="2706421"/>
                  <a:pt x="5518827" y="2941982"/>
                </a:cubicBezTo>
                <a:cubicBezTo>
                  <a:pt x="5285981" y="2991376"/>
                  <a:pt x="5264324" y="2904669"/>
                  <a:pt x="5022133" y="2941982"/>
                </a:cubicBezTo>
                <a:cubicBezTo>
                  <a:pt x="4779942" y="2979295"/>
                  <a:pt x="4606407" y="2920826"/>
                  <a:pt x="4415062" y="2941982"/>
                </a:cubicBezTo>
                <a:cubicBezTo>
                  <a:pt x="4223717" y="2963138"/>
                  <a:pt x="4125606" y="2915140"/>
                  <a:pt x="3918367" y="2941982"/>
                </a:cubicBezTo>
                <a:cubicBezTo>
                  <a:pt x="3711129" y="2968824"/>
                  <a:pt x="3515200" y="2932049"/>
                  <a:pt x="3366484" y="2941982"/>
                </a:cubicBezTo>
                <a:cubicBezTo>
                  <a:pt x="3217768" y="2951915"/>
                  <a:pt x="3084867" y="2934026"/>
                  <a:pt x="2869790" y="2941982"/>
                </a:cubicBezTo>
                <a:cubicBezTo>
                  <a:pt x="2654713" y="2949938"/>
                  <a:pt x="2442466" y="2883395"/>
                  <a:pt x="2262719" y="2941982"/>
                </a:cubicBezTo>
                <a:cubicBezTo>
                  <a:pt x="2082972" y="3000569"/>
                  <a:pt x="1873544" y="2908395"/>
                  <a:pt x="1766025" y="2941982"/>
                </a:cubicBezTo>
                <a:cubicBezTo>
                  <a:pt x="1658506" y="2975569"/>
                  <a:pt x="1327892" y="2931498"/>
                  <a:pt x="1214142" y="2941982"/>
                </a:cubicBezTo>
                <a:cubicBezTo>
                  <a:pt x="1100392" y="2952466"/>
                  <a:pt x="961320" y="2900118"/>
                  <a:pt x="827824" y="2941982"/>
                </a:cubicBezTo>
                <a:cubicBezTo>
                  <a:pt x="694328" y="2983846"/>
                  <a:pt x="320750" y="2928685"/>
                  <a:pt x="0" y="2941982"/>
                </a:cubicBezTo>
                <a:cubicBezTo>
                  <a:pt x="-32443" y="2745889"/>
                  <a:pt x="55744" y="2614396"/>
                  <a:pt x="0" y="2412425"/>
                </a:cubicBezTo>
                <a:cubicBezTo>
                  <a:pt x="-55744" y="2210454"/>
                  <a:pt x="30305" y="2030807"/>
                  <a:pt x="0" y="1853449"/>
                </a:cubicBezTo>
                <a:cubicBezTo>
                  <a:pt x="-30305" y="1676091"/>
                  <a:pt x="25742" y="1530452"/>
                  <a:pt x="0" y="1265052"/>
                </a:cubicBezTo>
                <a:cubicBezTo>
                  <a:pt x="-25742" y="999652"/>
                  <a:pt x="40297" y="918521"/>
                  <a:pt x="0" y="617816"/>
                </a:cubicBezTo>
                <a:cubicBezTo>
                  <a:pt x="-40297" y="317111"/>
                  <a:pt x="20714" y="21837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3839886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DC865B-8886-560A-000E-79E6D0C20941}"/>
              </a:ext>
            </a:extLst>
          </p:cNvPr>
          <p:cNvSpPr txBox="1"/>
          <p:nvPr/>
        </p:nvSpPr>
        <p:spPr>
          <a:xfrm>
            <a:off x="7272337" y="3905072"/>
            <a:ext cx="415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300" dirty="0">
                <a:latin typeface="Aldhabi" panose="01000000000000000000" pitchFamily="2" charset="-78"/>
                <a:cs typeface="Aldhabi" panose="01000000000000000000" pitchFamily="2" charset="-78"/>
              </a:rPr>
              <a:t>BY EMMY DOORE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C8ACC-8140-8943-68CB-162FC97AAFA1}"/>
              </a:ext>
            </a:extLst>
          </p:cNvPr>
          <p:cNvSpPr txBox="1"/>
          <p:nvPr/>
        </p:nvSpPr>
        <p:spPr>
          <a:xfrm>
            <a:off x="6334125" y="2673670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300" dirty="0">
                <a:latin typeface="Aldhabi" panose="01000000000000000000" pitchFamily="2" charset="-78"/>
                <a:cs typeface="Aldhabi" panose="01000000000000000000" pitchFamily="2" charset="-78"/>
              </a:rPr>
              <a:t>EXPLORING</a:t>
            </a:r>
            <a:endParaRPr lang="en-US" sz="5400" spc="3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7A3FDE-1DE6-A611-45EA-F9647AB362C3}"/>
              </a:ext>
            </a:extLst>
          </p:cNvPr>
          <p:cNvSpPr txBox="1"/>
          <p:nvPr/>
        </p:nvSpPr>
        <p:spPr>
          <a:xfrm>
            <a:off x="6391275" y="3073927"/>
            <a:ext cx="594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>
                <a:latin typeface="Aldhabi" panose="01000000000000000000" pitchFamily="2" charset="-78"/>
                <a:cs typeface="Aldhabi" panose="01000000000000000000" pitchFamily="2" charset="-78"/>
              </a:rPr>
              <a:t>GREY’S ANATOMY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C1F7B3-5C58-A1F0-1120-41BF151B39A1}"/>
              </a:ext>
            </a:extLst>
          </p:cNvPr>
          <p:cNvCxnSpPr>
            <a:cxnSpLocks/>
          </p:cNvCxnSpPr>
          <p:nvPr/>
        </p:nvCxnSpPr>
        <p:spPr>
          <a:xfrm>
            <a:off x="6669881" y="4026458"/>
            <a:ext cx="53292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293A99-4198-597F-3994-967AEADA1393}"/>
              </a:ext>
            </a:extLst>
          </p:cNvPr>
          <p:cNvCxnSpPr>
            <a:cxnSpLocks/>
          </p:cNvCxnSpPr>
          <p:nvPr/>
        </p:nvCxnSpPr>
        <p:spPr>
          <a:xfrm>
            <a:off x="6669881" y="3388283"/>
            <a:ext cx="53292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32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06A8B-794C-AC07-FCD5-CA1AD7485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34D17E-9A71-7E9F-67F7-1F2544C6A0B1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A214AC-F67E-BF14-F838-A9F1A9F8013E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E9916-EA94-FB9F-439B-2AA7D5E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Viewers</a:t>
            </a:r>
          </a:p>
        </p:txBody>
      </p:sp>
      <p:pic>
        <p:nvPicPr>
          <p:cNvPr id="3" name="Picture" title="This slide contains the following visuals: columnChart ,tableEx ,tableEx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24509CB1-82E1-BC43-7820-86EA97CEE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30" b="32434"/>
          <a:stretch/>
        </p:blipFill>
        <p:spPr>
          <a:xfrm>
            <a:off x="2140085" y="1981538"/>
            <a:ext cx="5206686" cy="4073609"/>
          </a:xfrm>
          <a:prstGeom prst="rect">
            <a:avLst/>
          </a:prstGeom>
          <a:noFill/>
        </p:spPr>
      </p:pic>
      <p:pic>
        <p:nvPicPr>
          <p:cNvPr id="16" name="Picture" title="This slide contains the following visuals: columnChart ,tableEx ,tableEx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49EA1BEC-B485-7DCE-B59C-C09D66DB5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50" t="27315" r="21543" b="58392"/>
          <a:stretch/>
        </p:blipFill>
        <p:spPr>
          <a:xfrm>
            <a:off x="7581090" y="5074950"/>
            <a:ext cx="2393004" cy="980197"/>
          </a:xfrm>
          <a:prstGeom prst="rect">
            <a:avLst/>
          </a:prstGeom>
          <a:noFill/>
        </p:spPr>
      </p:pic>
      <p:pic>
        <p:nvPicPr>
          <p:cNvPr id="17" name="Picture" title="This slide contains the following visuals: columnChart ,tableEx ,tableEx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A369D3FE-D502-1AE2-2F22-198C4C746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8" t="77352" r="10806" b="10922"/>
          <a:stretch/>
        </p:blipFill>
        <p:spPr>
          <a:xfrm>
            <a:off x="2561617" y="6090798"/>
            <a:ext cx="7068766" cy="804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399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E5ADF-EB7A-48CF-CD31-B335938D1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D2BA127-9D63-2AC2-057A-CEEF4A41F015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6E6BCA-BA4D-95C2-2AC9-0F16D4764BBD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33FE7-023A-AFEA-9EF8-FD65CE97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Medical Diagnoses</a:t>
            </a:r>
          </a:p>
        </p:txBody>
      </p:sp>
      <p:pic>
        <p:nvPicPr>
          <p:cNvPr id="7" name="Picture" title="This slide contains the following visuals: Number of Diagnoses per Season ,tableE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EE66BC45-04BF-C145-57FA-4E725152F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04" b="35035"/>
          <a:stretch/>
        </p:blipFill>
        <p:spPr>
          <a:xfrm>
            <a:off x="2664365" y="2055813"/>
            <a:ext cx="6863269" cy="4455268"/>
          </a:xfrm>
          <a:prstGeom prst="rect">
            <a:avLst/>
          </a:prstGeom>
          <a:noFill/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FC0249-47D1-F6F7-1B33-BE922E68FD6E}"/>
              </a:ext>
            </a:extLst>
          </p:cNvPr>
          <p:cNvCxnSpPr>
            <a:cxnSpLocks/>
          </p:cNvCxnSpPr>
          <p:nvPr/>
        </p:nvCxnSpPr>
        <p:spPr>
          <a:xfrm flipH="1" flipV="1">
            <a:off x="8514944" y="5693923"/>
            <a:ext cx="1096996" cy="1621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0C4E91-8F0B-3F8A-B170-BA5C5FF63B1A}"/>
              </a:ext>
            </a:extLst>
          </p:cNvPr>
          <p:cNvSpPr txBox="1"/>
          <p:nvPr/>
        </p:nvSpPr>
        <p:spPr>
          <a:xfrm>
            <a:off x="9611940" y="5774987"/>
            <a:ext cx="1725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Aired 11/2020 – 06/2021</a:t>
            </a:r>
          </a:p>
        </p:txBody>
      </p:sp>
    </p:spTree>
    <p:extLst>
      <p:ext uri="{BB962C8B-B14F-4D97-AF65-F5344CB8AC3E}">
        <p14:creationId xmlns:p14="http://schemas.microsoft.com/office/powerpoint/2010/main" val="3261149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5F6FC8-C27D-C3EF-3F0B-88BF5B51A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" title="This slide contains the following visuals: tableEx ,column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7D59B1CC-2A98-F967-BD15-5587350F2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94" t="16360" r="5629" b="12151"/>
          <a:stretch/>
        </p:blipFill>
        <p:spPr>
          <a:xfrm>
            <a:off x="90790" y="2070310"/>
            <a:ext cx="7517207" cy="460512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A22827-1837-1ECC-9FE2-6FEC2F6167C4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F26002-7652-4728-BE6B-7FFEA1A5C56F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17D0A-DC82-8D1B-EAFF-00075C4E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Medical Diagnoses</a:t>
            </a:r>
          </a:p>
        </p:txBody>
      </p:sp>
      <p:pic>
        <p:nvPicPr>
          <p:cNvPr id="8" name="Picture" title="This slide contains the following visuals: tableE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52EA4433-838E-C674-0B33-EAE895DC0A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6" t="597" r="68533" b="68444"/>
          <a:stretch/>
        </p:blipFill>
        <p:spPr>
          <a:xfrm>
            <a:off x="7996136" y="3146956"/>
            <a:ext cx="3644629" cy="2123139"/>
          </a:xfrm>
          <a:prstGeom prst="rect">
            <a:avLst/>
          </a:prstGeom>
          <a:noFill/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249AA6-D24D-CEED-AEA1-A35DFCE55F12}"/>
              </a:ext>
            </a:extLst>
          </p:cNvPr>
          <p:cNvCxnSpPr>
            <a:cxnSpLocks/>
          </p:cNvCxnSpPr>
          <p:nvPr/>
        </p:nvCxnSpPr>
        <p:spPr>
          <a:xfrm>
            <a:off x="2120630" y="4208525"/>
            <a:ext cx="0" cy="505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FFF400-E606-2810-AE08-D9B414DAB481}"/>
              </a:ext>
            </a:extLst>
          </p:cNvPr>
          <p:cNvCxnSpPr>
            <a:cxnSpLocks/>
          </p:cNvCxnSpPr>
          <p:nvPr/>
        </p:nvCxnSpPr>
        <p:spPr>
          <a:xfrm>
            <a:off x="2120630" y="4208525"/>
            <a:ext cx="57068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69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27B634-2652-93CB-7FF0-A3E7F8E29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B1CAE0-E0BB-D384-E304-DB5C0C01159D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61AB38-7A1A-AA30-1F10-D6536F854EF8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F279F-F99E-4262-36E5-5CBEFD43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Medical Diagnoses vs Ratings</a:t>
            </a:r>
          </a:p>
        </p:txBody>
      </p:sp>
      <p:pic>
        <p:nvPicPr>
          <p:cNvPr id="7" name="Picture" title="This slide contains the following visuals: Number of Diagnoses per Season ,tableE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8BF042D5-82A2-467E-E46C-6926BBFA73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19" r="1034" b="35035"/>
          <a:stretch/>
        </p:blipFill>
        <p:spPr>
          <a:xfrm>
            <a:off x="0" y="2115147"/>
            <a:ext cx="5985752" cy="3721450"/>
          </a:xfrm>
          <a:prstGeom prst="rect">
            <a:avLst/>
          </a:prstGeom>
          <a:noFill/>
        </p:spPr>
      </p:pic>
      <p:pic>
        <p:nvPicPr>
          <p:cNvPr id="5" name="Picture" title="This slide contains the following visuals: Average IMDB Rating by Season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8EDFEFF6-23FB-7E2A-0C54-3BF73E220E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2" t="26232" r="36864" b="6902"/>
          <a:stretch/>
        </p:blipFill>
        <p:spPr>
          <a:xfrm>
            <a:off x="6206248" y="2115147"/>
            <a:ext cx="5985752" cy="372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6888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2890B2-10DC-8B4E-F1E2-26F32EDC3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C422A8-F75F-1A09-4222-444E1CFBD953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083F61-D585-7875-DA7A-90CF71E8B2CF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2D4E9-5C73-D160-9E40-D927EF9C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732"/>
            <a:ext cx="10515600" cy="1325563"/>
          </a:xfrm>
        </p:spPr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Interesting Fact</a:t>
            </a:r>
          </a:p>
        </p:txBody>
      </p:sp>
      <p:pic>
        <p:nvPicPr>
          <p:cNvPr id="7" name="Picture" title="This slide contains the following visuals: Number of Distinct Diagnoses per Season ,tableE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AEB4B9E6-0CF1-2785-94BF-91AB99C9E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" t="42649" r="66754" b="3962"/>
          <a:stretch/>
        </p:blipFill>
        <p:spPr>
          <a:xfrm>
            <a:off x="979251" y="2328154"/>
            <a:ext cx="3942945" cy="3661486"/>
          </a:xfrm>
          <a:prstGeom prst="rect">
            <a:avLst/>
          </a:prstGeom>
          <a:noFill/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A524EA24-0ADA-120A-175E-6FFBA2CA83F6}"/>
              </a:ext>
            </a:extLst>
          </p:cNvPr>
          <p:cNvSpPr/>
          <p:nvPr/>
        </p:nvSpPr>
        <p:spPr>
          <a:xfrm rot="5400000">
            <a:off x="4440674" y="3318752"/>
            <a:ext cx="2029839" cy="684180"/>
          </a:xfrm>
          <a:prstGeom prst="ben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275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FBFF5-E6B9-A960-0865-8F87ED54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797558-9848-2116-B885-57758C2D03AC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7CF7E-E4DA-CEC0-6A5E-C1A95118078E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CF6B5-BCE5-0273-AD02-6F74F8B2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Will I give seasons 11-20 a chance?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719CD-7182-AD51-9A98-F5A89BE1C776}"/>
              </a:ext>
            </a:extLst>
          </p:cNvPr>
          <p:cNvSpPr txBox="1"/>
          <p:nvPr/>
        </p:nvSpPr>
        <p:spPr>
          <a:xfrm>
            <a:off x="654996" y="1990928"/>
            <a:ext cx="471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Probably not… </a:t>
            </a:r>
          </a:p>
        </p:txBody>
      </p:sp>
      <p:pic>
        <p:nvPicPr>
          <p:cNvPr id="13" name="Picture" title="This slide contains the following visuals: Highest Rated Episodes ,Lowest Rated Episodes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21626520-4BF2-CCB3-A742-F7E3D416D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0" t="4538" r="32494" b="48748"/>
          <a:stretch/>
        </p:blipFill>
        <p:spPr>
          <a:xfrm>
            <a:off x="6498077" y="2795080"/>
            <a:ext cx="3359286" cy="3218363"/>
          </a:xfrm>
          <a:prstGeom prst="rect">
            <a:avLst/>
          </a:prstGeom>
          <a:noFill/>
        </p:spPr>
      </p:pic>
      <p:pic>
        <p:nvPicPr>
          <p:cNvPr id="14" name="Picture" title="This slide contains the following visuals: Highest Rated Episodes ,Lowest Rated Episodes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5DC8A037-6C4C-763B-822A-54FE96B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6" t="5324" r="65728" b="51773"/>
          <a:stretch/>
        </p:blipFill>
        <p:spPr>
          <a:xfrm>
            <a:off x="1848255" y="2813590"/>
            <a:ext cx="4189379" cy="3199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5041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616EF-F0E0-2149-5BFA-F7E45193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17B65B-5A66-EF2C-5D19-EAC257284FCE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5E8D34-B78F-F6D5-8468-C43A467933AE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240EB-0703-646D-7D80-16FB960F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1E43A-D90D-644C-718F-AE5C938514E8}"/>
              </a:ext>
            </a:extLst>
          </p:cNvPr>
          <p:cNvSpPr txBox="1"/>
          <p:nvPr/>
        </p:nvSpPr>
        <p:spPr>
          <a:xfrm>
            <a:off x="0" y="634371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rgbClr val="80918B"/>
                </a:solidFill>
              </a:rPr>
              <a:t>Sources: </a:t>
            </a:r>
          </a:p>
          <a:p>
            <a:r>
              <a:rPr lang="en-US" sz="800" i="1" dirty="0">
                <a:solidFill>
                  <a:srgbClr val="80918B"/>
                </a:solidFill>
              </a:rPr>
              <a:t>https://en.wikipedia.org/wiki/List_of_longest-running_scripted_American_primetime_television_series</a:t>
            </a:r>
          </a:p>
          <a:p>
            <a:r>
              <a:rPr lang="en-US" sz="800" i="1" dirty="0">
                <a:solidFill>
                  <a:srgbClr val="80918B"/>
                </a:solidFill>
              </a:rPr>
              <a:t>https://en.wikipedia.org/wiki/List_of_Grey%27s_Anatomy_episodes#Series_overview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7A8FB-D971-310C-A518-9B07A48388EA}"/>
              </a:ext>
            </a:extLst>
          </p:cNvPr>
          <p:cNvSpPr txBox="1"/>
          <p:nvPr/>
        </p:nvSpPr>
        <p:spPr>
          <a:xfrm>
            <a:off x="343711" y="2164101"/>
            <a:ext cx="1107091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What is </a:t>
            </a:r>
            <a:r>
              <a:rPr lang="en-US" sz="3600" i="1" dirty="0">
                <a:latin typeface="Aldhabi" panose="01000000000000000000" pitchFamily="2" charset="-78"/>
                <a:cs typeface="Aldhabi" panose="01000000000000000000" pitchFamily="2" charset="-78"/>
              </a:rPr>
              <a:t>Grey’s Anatomy?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Medical drama that first premiered in 2005 on ABC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Follows the surgical residency of a group of five interns and their superiors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As of early March 2024, there are 420 episodes and 19 seasons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Currently the 9</a:t>
            </a:r>
            <a:r>
              <a:rPr lang="en-US" sz="2800" baseline="30000" dirty="0">
                <a:latin typeface="Aldhabi" panose="01000000000000000000" pitchFamily="2" charset="-78"/>
                <a:cs typeface="Aldhabi" panose="01000000000000000000" pitchFamily="2" charset="-78"/>
              </a:rPr>
              <a:t>th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 longest running scripted primetime tv series</a:t>
            </a:r>
          </a:p>
          <a:p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Why </a:t>
            </a:r>
            <a:r>
              <a:rPr lang="en-US" sz="3600" i="1" dirty="0">
                <a:latin typeface="Aldhabi" panose="01000000000000000000" pitchFamily="2" charset="-78"/>
                <a:cs typeface="Aldhabi" panose="01000000000000000000" pitchFamily="2" charset="-78"/>
              </a:rPr>
              <a:t>Grey’s Anatomy?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I love the drama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Wanted to know if it was worth it to continue watching</a:t>
            </a:r>
          </a:p>
          <a:p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AD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1BC6B13-4223-B8E2-4377-85EB72BFAA8E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A81121-A7C0-83FA-F3BD-AEACB2E47C15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BE162-5F18-4095-CE43-6A9E2E46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Technologies Used</a:t>
            </a:r>
          </a:p>
        </p:txBody>
      </p:sp>
      <p:pic>
        <p:nvPicPr>
          <p:cNvPr id="12" name="Picture 11" descr="A black background with a black square">
            <a:extLst>
              <a:ext uri="{FF2B5EF4-FFF2-40B4-BE49-F238E27FC236}">
                <a16:creationId xmlns:a16="http://schemas.microsoft.com/office/drawing/2014/main" id="{BFA3A9A4-3C77-AC65-A176-4027082FD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78" y="1839806"/>
            <a:ext cx="1405324" cy="1405324"/>
          </a:xfrm>
          <a:prstGeom prst="rect">
            <a:avLst/>
          </a:prstGeom>
        </p:spPr>
      </p:pic>
      <p:pic>
        <p:nvPicPr>
          <p:cNvPr id="14" name="Graphic 13" descr="Bowl with solid fill">
            <a:extLst>
              <a:ext uri="{FF2B5EF4-FFF2-40B4-BE49-F238E27FC236}">
                <a16:creationId xmlns:a16="http://schemas.microsoft.com/office/drawing/2014/main" id="{52672D13-4AAA-61B1-16B4-66B44E610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098" y="3082996"/>
            <a:ext cx="692068" cy="692068"/>
          </a:xfrm>
          <a:prstGeom prst="rect">
            <a:avLst/>
          </a:prstGeom>
        </p:spPr>
      </p:pic>
      <p:pic>
        <p:nvPicPr>
          <p:cNvPr id="16" name="Graphic 15" descr="Rain with solid fill">
            <a:extLst>
              <a:ext uri="{FF2B5EF4-FFF2-40B4-BE49-F238E27FC236}">
                <a16:creationId xmlns:a16="http://schemas.microsoft.com/office/drawing/2014/main" id="{5955B513-99F1-05F4-BEE8-34631C856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0391" y="2993356"/>
            <a:ext cx="871288" cy="871288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855A8A-1EC3-A9E4-9F4B-D009C195D0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845" y="2037090"/>
            <a:ext cx="1685670" cy="1685670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D63D6C8-E2D4-569D-91B7-564522FE68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80" y="2075575"/>
            <a:ext cx="1405324" cy="14053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AC82C1-370D-BE91-9DD8-A7D6D74452DD}"/>
              </a:ext>
            </a:extLst>
          </p:cNvPr>
          <p:cNvSpPr txBox="1"/>
          <p:nvPr/>
        </p:nvSpPr>
        <p:spPr>
          <a:xfrm>
            <a:off x="369651" y="3964290"/>
            <a:ext cx="3236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Utilized BeautifulSoup and cloudscraper to webscrape IMDB and the 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Grey’s Anatomy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wiki page on fandom.com</a:t>
            </a:r>
          </a:p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 was able to pull episode info as well as ratings, viewers, and medical notes for each episode.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4FF5E-618A-3452-DF09-20133981EFCA}"/>
              </a:ext>
            </a:extLst>
          </p:cNvPr>
          <p:cNvSpPr txBox="1"/>
          <p:nvPr/>
        </p:nvSpPr>
        <p:spPr>
          <a:xfrm>
            <a:off x="4218048" y="3964290"/>
            <a:ext cx="323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Used to organize and clean the data I scraped.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BB28B-3D0F-CA24-61E8-AB4F814E7FCE}"/>
              </a:ext>
            </a:extLst>
          </p:cNvPr>
          <p:cNvSpPr txBox="1"/>
          <p:nvPr/>
        </p:nvSpPr>
        <p:spPr>
          <a:xfrm>
            <a:off x="8200646" y="3953208"/>
            <a:ext cx="323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All visuals were made in </a:t>
            </a:r>
          </a:p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Power BI.</a:t>
            </a:r>
          </a:p>
        </p:txBody>
      </p:sp>
    </p:spTree>
    <p:extLst>
      <p:ext uri="{BB962C8B-B14F-4D97-AF65-F5344CB8AC3E}">
        <p14:creationId xmlns:p14="http://schemas.microsoft.com/office/powerpoint/2010/main" val="3658033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8E5CB-A2A6-C6DB-B3C5-CEB9C7EF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BA5DCE9-25DA-8DA3-C653-B269EF4CD630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C90996-A0A6-0D8F-E29F-A24453F3F8D4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39316-3750-6BB9-3A26-E2671223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Ratings</a:t>
            </a:r>
          </a:p>
        </p:txBody>
      </p:sp>
      <p:pic>
        <p:nvPicPr>
          <p:cNvPr id="33" name="Picture" title="This slide contains the following visuals: Average IMDB Rating by Season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E59FF2A9-4999-29B0-B1D5-64ED7D8BC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" t="26232" r="36864" b="6902"/>
          <a:stretch/>
        </p:blipFill>
        <p:spPr>
          <a:xfrm>
            <a:off x="2297552" y="2055813"/>
            <a:ext cx="7477328" cy="45856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4554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215FF-8BCF-9835-EC9A-B95741EC6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" title="This slide contains the following visuals: tableEx ,tableEx ,tableEx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ACCB0CA5-D0B3-F6E9-AA61-79964EFCF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11" t="4445" r="8648" b="38756"/>
          <a:stretch/>
        </p:blipFill>
        <p:spPr>
          <a:xfrm>
            <a:off x="6208286" y="2623196"/>
            <a:ext cx="4909225" cy="3895290"/>
          </a:xfrm>
          <a:prstGeom prst="rect">
            <a:avLst/>
          </a:prstGeom>
          <a:noFill/>
        </p:spPr>
      </p:pic>
      <p:pic>
        <p:nvPicPr>
          <p:cNvPr id="32" name="Picture" title="This slide contains the following visuals: tableEx ,tableEx ,tableEx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5E772B16-F94A-C258-6B4E-6CB076B2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0" t="4634" r="55530" b="50000"/>
          <a:stretch/>
        </p:blipFill>
        <p:spPr>
          <a:xfrm>
            <a:off x="962002" y="2623196"/>
            <a:ext cx="4857346" cy="3111230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DEA080B-B4ED-DB69-BEB7-4D3026066D30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6A60D3-B03C-C36A-BA96-85745BFE016C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12ACE-5262-300F-5E55-5D2EEAC8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Writers</a:t>
            </a:r>
          </a:p>
        </p:txBody>
      </p:sp>
      <p:pic>
        <p:nvPicPr>
          <p:cNvPr id="9" name="Graphic 8" descr="Badge New with solid fill">
            <a:extLst>
              <a:ext uri="{FF2B5EF4-FFF2-40B4-BE49-F238E27FC236}">
                <a16:creationId xmlns:a16="http://schemas.microsoft.com/office/drawing/2014/main" id="{B3DE1F10-8CDE-7B6B-7F8B-6A4D0CC6A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83723" y="3151525"/>
            <a:ext cx="166081" cy="166081"/>
          </a:xfrm>
          <a:prstGeom prst="rect">
            <a:avLst/>
          </a:prstGeom>
        </p:spPr>
      </p:pic>
      <p:pic>
        <p:nvPicPr>
          <p:cNvPr id="10" name="Graphic 9" descr="Badge New with solid fill">
            <a:extLst>
              <a:ext uri="{FF2B5EF4-FFF2-40B4-BE49-F238E27FC236}">
                <a16:creationId xmlns:a16="http://schemas.microsoft.com/office/drawing/2014/main" id="{96DB6C98-6234-E52C-7758-3C0AC551D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2896" y="3324075"/>
            <a:ext cx="157939" cy="157939"/>
          </a:xfrm>
          <a:prstGeom prst="rect">
            <a:avLst/>
          </a:prstGeom>
        </p:spPr>
      </p:pic>
      <p:pic>
        <p:nvPicPr>
          <p:cNvPr id="11" name="Graphic 10" descr="Badge New with solid fill">
            <a:extLst>
              <a:ext uri="{FF2B5EF4-FFF2-40B4-BE49-F238E27FC236}">
                <a16:creationId xmlns:a16="http://schemas.microsoft.com/office/drawing/2014/main" id="{D3CBA651-0C38-8D7E-CFA0-5D033CAD3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5561" y="4142582"/>
            <a:ext cx="157939" cy="157939"/>
          </a:xfrm>
          <a:prstGeom prst="rect">
            <a:avLst/>
          </a:prstGeom>
        </p:spPr>
      </p:pic>
      <p:pic>
        <p:nvPicPr>
          <p:cNvPr id="12" name="Graphic 11" descr="Badge New with solid fill">
            <a:extLst>
              <a:ext uri="{FF2B5EF4-FFF2-40B4-BE49-F238E27FC236}">
                <a16:creationId xmlns:a16="http://schemas.microsoft.com/office/drawing/2014/main" id="{C6B17B7F-285F-B19E-4EBF-5CEF987E5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1034" y="3927484"/>
            <a:ext cx="157939" cy="157939"/>
          </a:xfrm>
          <a:prstGeom prst="rect">
            <a:avLst/>
          </a:prstGeom>
        </p:spPr>
      </p:pic>
      <p:pic>
        <p:nvPicPr>
          <p:cNvPr id="13" name="Graphic 12" descr="Badge New with solid fill">
            <a:extLst>
              <a:ext uri="{FF2B5EF4-FFF2-40B4-BE49-F238E27FC236}">
                <a16:creationId xmlns:a16="http://schemas.microsoft.com/office/drawing/2014/main" id="{2DC40F9C-06A1-CD3E-85EB-0C6AB5A39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83723" y="3343582"/>
            <a:ext cx="166081" cy="166081"/>
          </a:xfrm>
          <a:prstGeom prst="rect">
            <a:avLst/>
          </a:prstGeom>
        </p:spPr>
      </p:pic>
      <p:pic>
        <p:nvPicPr>
          <p:cNvPr id="14" name="Graphic 13" descr="Badge New with solid fill">
            <a:extLst>
              <a:ext uri="{FF2B5EF4-FFF2-40B4-BE49-F238E27FC236}">
                <a16:creationId xmlns:a16="http://schemas.microsoft.com/office/drawing/2014/main" id="{5C0B72E3-3794-9E1C-572F-DAEBF567A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2896" y="3140533"/>
            <a:ext cx="157939" cy="157939"/>
          </a:xfrm>
          <a:prstGeom prst="rect">
            <a:avLst/>
          </a:prstGeom>
        </p:spPr>
      </p:pic>
      <p:pic>
        <p:nvPicPr>
          <p:cNvPr id="15" name="Graphic 14" descr="Badge New with solid fill">
            <a:extLst>
              <a:ext uri="{FF2B5EF4-FFF2-40B4-BE49-F238E27FC236}">
                <a16:creationId xmlns:a16="http://schemas.microsoft.com/office/drawing/2014/main" id="{953DE4D1-D184-1FC6-F8F9-25B744670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83723" y="2967983"/>
            <a:ext cx="166081" cy="166081"/>
          </a:xfrm>
          <a:prstGeom prst="rect">
            <a:avLst/>
          </a:prstGeom>
        </p:spPr>
      </p:pic>
      <p:pic>
        <p:nvPicPr>
          <p:cNvPr id="16" name="Graphic 15" descr="Badge New with solid fill">
            <a:extLst>
              <a:ext uri="{FF2B5EF4-FFF2-40B4-BE49-F238E27FC236}">
                <a16:creationId xmlns:a16="http://schemas.microsoft.com/office/drawing/2014/main" id="{2DC7BCD9-3C49-D78B-6D91-C87B881A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4549" y="3740804"/>
            <a:ext cx="157939" cy="157939"/>
          </a:xfrm>
          <a:prstGeom prst="rect">
            <a:avLst/>
          </a:prstGeom>
        </p:spPr>
      </p:pic>
      <p:pic>
        <p:nvPicPr>
          <p:cNvPr id="18" name="Graphic 17" descr="Badge New with solid fill">
            <a:extLst>
              <a:ext uri="{FF2B5EF4-FFF2-40B4-BE49-F238E27FC236}">
                <a16:creationId xmlns:a16="http://schemas.microsoft.com/office/drawing/2014/main" id="{82882F9B-0B66-D10B-A26D-C49DCA2CE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7488" y="4672348"/>
            <a:ext cx="157939" cy="157939"/>
          </a:xfrm>
          <a:prstGeom prst="rect">
            <a:avLst/>
          </a:prstGeom>
        </p:spPr>
      </p:pic>
      <p:pic>
        <p:nvPicPr>
          <p:cNvPr id="19" name="Graphic 18" descr="Badge New with solid fill">
            <a:extLst>
              <a:ext uri="{FF2B5EF4-FFF2-40B4-BE49-F238E27FC236}">
                <a16:creationId xmlns:a16="http://schemas.microsoft.com/office/drawing/2014/main" id="{92F478B6-970F-9835-E8F3-E7AA38B9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83723" y="3896173"/>
            <a:ext cx="166081" cy="166081"/>
          </a:xfrm>
          <a:prstGeom prst="rect">
            <a:avLst/>
          </a:prstGeom>
        </p:spPr>
      </p:pic>
      <p:pic>
        <p:nvPicPr>
          <p:cNvPr id="20" name="Graphic 19" descr="Badge New with solid fill">
            <a:extLst>
              <a:ext uri="{FF2B5EF4-FFF2-40B4-BE49-F238E27FC236}">
                <a16:creationId xmlns:a16="http://schemas.microsoft.com/office/drawing/2014/main" id="{0216EBD9-180A-5D02-A0C0-175FEF658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7488" y="4910263"/>
            <a:ext cx="157939" cy="157939"/>
          </a:xfrm>
          <a:prstGeom prst="rect">
            <a:avLst/>
          </a:prstGeom>
        </p:spPr>
      </p:pic>
      <p:pic>
        <p:nvPicPr>
          <p:cNvPr id="21" name="Graphic 20" descr="Badge New with solid fill">
            <a:extLst>
              <a:ext uri="{FF2B5EF4-FFF2-40B4-BE49-F238E27FC236}">
                <a16:creationId xmlns:a16="http://schemas.microsoft.com/office/drawing/2014/main" id="{E40949C0-58B7-4EB6-19C1-AA02EF73D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2252" y="2946201"/>
            <a:ext cx="157939" cy="157939"/>
          </a:xfrm>
          <a:prstGeom prst="rect">
            <a:avLst/>
          </a:prstGeom>
        </p:spPr>
      </p:pic>
      <p:pic>
        <p:nvPicPr>
          <p:cNvPr id="22" name="Graphic 21" descr="Badge New with solid fill">
            <a:extLst>
              <a:ext uri="{FF2B5EF4-FFF2-40B4-BE49-F238E27FC236}">
                <a16:creationId xmlns:a16="http://schemas.microsoft.com/office/drawing/2014/main" id="{8F75E692-BB4B-3D1A-DF41-A44DAC17D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77085" y="3697247"/>
            <a:ext cx="166081" cy="166081"/>
          </a:xfrm>
          <a:prstGeom prst="rect">
            <a:avLst/>
          </a:prstGeom>
        </p:spPr>
      </p:pic>
      <p:pic>
        <p:nvPicPr>
          <p:cNvPr id="23" name="Graphic 22" descr="Badge New with solid fill">
            <a:extLst>
              <a:ext uri="{FF2B5EF4-FFF2-40B4-BE49-F238E27FC236}">
                <a16:creationId xmlns:a16="http://schemas.microsoft.com/office/drawing/2014/main" id="{862B8862-0410-5A2F-AC14-D445B17FA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7488" y="5074774"/>
            <a:ext cx="157939" cy="157939"/>
          </a:xfrm>
          <a:prstGeom prst="rect">
            <a:avLst/>
          </a:prstGeom>
        </p:spPr>
      </p:pic>
      <p:pic>
        <p:nvPicPr>
          <p:cNvPr id="24" name="Graphic 23" descr="Badge New with solid fill">
            <a:extLst>
              <a:ext uri="{FF2B5EF4-FFF2-40B4-BE49-F238E27FC236}">
                <a16:creationId xmlns:a16="http://schemas.microsoft.com/office/drawing/2014/main" id="{F0786D8A-DB31-F5BE-436F-7BF5A375D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0972" y="3556992"/>
            <a:ext cx="157939" cy="157939"/>
          </a:xfrm>
          <a:prstGeom prst="rect">
            <a:avLst/>
          </a:prstGeom>
        </p:spPr>
      </p:pic>
      <p:pic>
        <p:nvPicPr>
          <p:cNvPr id="30" name="Graphic 29" descr="Badge New with solid fill">
            <a:extLst>
              <a:ext uri="{FF2B5EF4-FFF2-40B4-BE49-F238E27FC236}">
                <a16:creationId xmlns:a16="http://schemas.microsoft.com/office/drawing/2014/main" id="{AB54FA7F-0334-976D-AAF1-04A1FA941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94522" y="4525124"/>
            <a:ext cx="166081" cy="166081"/>
          </a:xfrm>
          <a:prstGeom prst="rect">
            <a:avLst/>
          </a:prstGeom>
        </p:spPr>
      </p:pic>
      <p:pic>
        <p:nvPicPr>
          <p:cNvPr id="31" name="Graphic 30" descr="Badge New with solid fill">
            <a:extLst>
              <a:ext uri="{FF2B5EF4-FFF2-40B4-BE49-F238E27FC236}">
                <a16:creationId xmlns:a16="http://schemas.microsoft.com/office/drawing/2014/main" id="{1946212A-BC9F-EB78-B812-43BF8DEA6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94217" y="4710094"/>
            <a:ext cx="166081" cy="166081"/>
          </a:xfrm>
          <a:prstGeom prst="rect">
            <a:avLst/>
          </a:prstGeom>
        </p:spPr>
      </p:pic>
      <p:pic>
        <p:nvPicPr>
          <p:cNvPr id="33" name="Graphic 32" descr="Badge New with solid fill">
            <a:extLst>
              <a:ext uri="{FF2B5EF4-FFF2-40B4-BE49-F238E27FC236}">
                <a16:creationId xmlns:a16="http://schemas.microsoft.com/office/drawing/2014/main" id="{F570EB0C-920B-4F57-EA45-7ACA6955F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83722" y="5118328"/>
            <a:ext cx="166081" cy="166081"/>
          </a:xfrm>
          <a:prstGeom prst="rect">
            <a:avLst/>
          </a:prstGeom>
        </p:spPr>
      </p:pic>
      <p:pic>
        <p:nvPicPr>
          <p:cNvPr id="37" name="Graphic 36" descr="Badge New with solid fill">
            <a:extLst>
              <a:ext uri="{FF2B5EF4-FFF2-40B4-BE49-F238E27FC236}">
                <a16:creationId xmlns:a16="http://schemas.microsoft.com/office/drawing/2014/main" id="{3E576E0C-646F-5AD5-B3A7-A49D86EF9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94218" y="4333067"/>
            <a:ext cx="166081" cy="166081"/>
          </a:xfrm>
          <a:prstGeom prst="rect">
            <a:avLst/>
          </a:prstGeom>
        </p:spPr>
      </p:pic>
      <p:pic>
        <p:nvPicPr>
          <p:cNvPr id="43" name="Graphic 42" descr="Badge New with solid fill">
            <a:extLst>
              <a:ext uri="{FF2B5EF4-FFF2-40B4-BE49-F238E27FC236}">
                <a16:creationId xmlns:a16="http://schemas.microsoft.com/office/drawing/2014/main" id="{DDD4F643-AE49-7FD1-7CFC-58A6958C8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83722" y="5718619"/>
            <a:ext cx="166081" cy="166081"/>
          </a:xfrm>
          <a:prstGeom prst="rect">
            <a:avLst/>
          </a:prstGeom>
        </p:spPr>
      </p:pic>
      <p:pic>
        <p:nvPicPr>
          <p:cNvPr id="44" name="Graphic 43" descr="Badge New with solid fill">
            <a:extLst>
              <a:ext uri="{FF2B5EF4-FFF2-40B4-BE49-F238E27FC236}">
                <a16:creationId xmlns:a16="http://schemas.microsoft.com/office/drawing/2014/main" id="{5BB0D8B2-3585-3837-3BEB-ED1C8463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83721" y="5326458"/>
            <a:ext cx="166081" cy="166081"/>
          </a:xfrm>
          <a:prstGeom prst="rect">
            <a:avLst/>
          </a:prstGeom>
        </p:spPr>
      </p:pic>
      <p:pic>
        <p:nvPicPr>
          <p:cNvPr id="45" name="Graphic 44" descr="Badge New with solid fill">
            <a:extLst>
              <a:ext uri="{FF2B5EF4-FFF2-40B4-BE49-F238E27FC236}">
                <a16:creationId xmlns:a16="http://schemas.microsoft.com/office/drawing/2014/main" id="{7DA2C939-CA71-7770-19FE-A16FF4EBB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94216" y="6105544"/>
            <a:ext cx="166081" cy="1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91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85C78-5786-3377-730E-69D71D80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BF6DF0A-9BA9-E966-F0C0-6E3A45CE8195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2BD6A-0708-6524-E526-9AEDB209CA61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CE52E-26F3-44F1-5EDE-220C1796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Writers</a:t>
            </a:r>
          </a:p>
        </p:txBody>
      </p:sp>
      <p:pic>
        <p:nvPicPr>
          <p:cNvPr id="4" name="Picture" title="This slide contains the following visuals: Number of Writers per Season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19BB5B75-0C4D-7DB3-AF6C-89361524D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" t="2662" r="48734" b="36359"/>
          <a:stretch/>
        </p:blipFill>
        <p:spPr>
          <a:xfrm>
            <a:off x="3090153" y="2202672"/>
            <a:ext cx="6011693" cy="4181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074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479F2E-A5E9-7051-8383-2BE1CB43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verage IMDB Rating by Season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01BF59D8-A79B-C789-F399-646887826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" t="26232" r="36864" b="6902"/>
          <a:stretch/>
        </p:blipFill>
        <p:spPr>
          <a:xfrm>
            <a:off x="2297552" y="2055813"/>
            <a:ext cx="7477328" cy="4585611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599698-0580-3294-5521-19068E1773F5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B246EA-3FF1-ADED-B178-8581FEF28EC4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93F24-6F9E-DBB9-D0F3-02D92819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Ratings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C2C4B9-8466-7784-6877-9FD7039FB16D}"/>
              </a:ext>
            </a:extLst>
          </p:cNvPr>
          <p:cNvCxnSpPr>
            <a:cxnSpLocks/>
          </p:cNvCxnSpPr>
          <p:nvPr/>
        </p:nvCxnSpPr>
        <p:spPr>
          <a:xfrm flipH="1">
            <a:off x="4695217" y="2517102"/>
            <a:ext cx="674451" cy="27885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2DEEF2-256F-4602-4F2D-8D596C432BD5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9317680" y="5147423"/>
            <a:ext cx="293146" cy="560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B9B25B-D31B-54D4-EE46-AE70B277763C}"/>
              </a:ext>
            </a:extLst>
          </p:cNvPr>
          <p:cNvCxnSpPr>
            <a:cxnSpLocks/>
          </p:cNvCxnSpPr>
          <p:nvPr/>
        </p:nvCxnSpPr>
        <p:spPr>
          <a:xfrm>
            <a:off x="7435074" y="5495019"/>
            <a:ext cx="699023" cy="13925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FA02C4-6F5E-3102-FE4E-9090BA62CBC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5509098" y="4464648"/>
            <a:ext cx="639492" cy="262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A6F642-4398-C48C-B2E7-8A6BDB47DA07}"/>
              </a:ext>
            </a:extLst>
          </p:cNvPr>
          <p:cNvCxnSpPr>
            <a:cxnSpLocks/>
          </p:cNvCxnSpPr>
          <p:nvPr/>
        </p:nvCxnSpPr>
        <p:spPr>
          <a:xfrm flipV="1">
            <a:off x="4546060" y="3429000"/>
            <a:ext cx="311285" cy="8673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A52C65-AEC0-6CD2-CEB3-1EC69E3EFE50}"/>
              </a:ext>
            </a:extLst>
          </p:cNvPr>
          <p:cNvSpPr txBox="1"/>
          <p:nvPr/>
        </p:nvSpPr>
        <p:spPr>
          <a:xfrm>
            <a:off x="5428034" y="2282417"/>
            <a:ext cx="1335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T.R. Knight  as George O’Malley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37BC7-E675-A335-C814-327F43C361B7}"/>
              </a:ext>
            </a:extLst>
          </p:cNvPr>
          <p:cNvSpPr txBox="1"/>
          <p:nvPr/>
        </p:nvSpPr>
        <p:spPr>
          <a:xfrm>
            <a:off x="3595991" y="4296381"/>
            <a:ext cx="1335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Katherine </a:t>
            </a:r>
            <a:r>
              <a:rPr lang="en-US" sz="1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Hiegl</a:t>
            </a:r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as Izzy Stevens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D62EE-C2B0-30CC-F164-9EB161BDD4DF}"/>
              </a:ext>
            </a:extLst>
          </p:cNvPr>
          <p:cNvSpPr txBox="1"/>
          <p:nvPr/>
        </p:nvSpPr>
        <p:spPr>
          <a:xfrm>
            <a:off x="4591456" y="4727268"/>
            <a:ext cx="1835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Sandra Oh as Christina Yang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760EE3-9E17-043B-FA60-BC84BA866D7F}"/>
              </a:ext>
            </a:extLst>
          </p:cNvPr>
          <p:cNvSpPr txBox="1"/>
          <p:nvPr/>
        </p:nvSpPr>
        <p:spPr>
          <a:xfrm>
            <a:off x="7154822" y="5860144"/>
            <a:ext cx="1335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Justin Chambers as Alex </a:t>
            </a:r>
            <a:r>
              <a:rPr lang="en-US" sz="1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Karev</a:t>
            </a:r>
            <a:endParaRPr lang="en-US"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B96392-4289-98BE-125D-4CE89701CD26}"/>
              </a:ext>
            </a:extLst>
          </p:cNvPr>
          <p:cNvSpPr txBox="1"/>
          <p:nvPr/>
        </p:nvSpPr>
        <p:spPr>
          <a:xfrm>
            <a:off x="8274895" y="4931979"/>
            <a:ext cx="1335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Ellen Pompeo as Meredith Grey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F424CE-62D0-4014-E902-B9774269071D}"/>
              </a:ext>
            </a:extLst>
          </p:cNvPr>
          <p:cNvSpPr/>
          <p:nvPr/>
        </p:nvSpPr>
        <p:spPr>
          <a:xfrm>
            <a:off x="6551367" y="2200582"/>
            <a:ext cx="914400" cy="91189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458D14-C0D2-E39F-B0DC-A667F7CBB43F}"/>
              </a:ext>
            </a:extLst>
          </p:cNvPr>
          <p:cNvSpPr/>
          <p:nvPr/>
        </p:nvSpPr>
        <p:spPr>
          <a:xfrm>
            <a:off x="6379876" y="5026239"/>
            <a:ext cx="914400" cy="9144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7A2959-FEF6-0A3B-1F17-5924733E98A5}"/>
              </a:ext>
            </a:extLst>
          </p:cNvPr>
          <p:cNvSpPr/>
          <p:nvPr/>
        </p:nvSpPr>
        <p:spPr>
          <a:xfrm>
            <a:off x="9183044" y="4035161"/>
            <a:ext cx="914400" cy="91189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E59EAE-987B-B4CF-5F57-B1442E7C0F1E}"/>
              </a:ext>
            </a:extLst>
          </p:cNvPr>
          <p:cNvSpPr/>
          <p:nvPr/>
        </p:nvSpPr>
        <p:spPr>
          <a:xfrm>
            <a:off x="4813673" y="5004346"/>
            <a:ext cx="914400" cy="911898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B91DE9-7342-0383-C0AB-961F6D35ABAA}"/>
              </a:ext>
            </a:extLst>
          </p:cNvPr>
          <p:cNvSpPr/>
          <p:nvPr/>
        </p:nvSpPr>
        <p:spPr>
          <a:xfrm>
            <a:off x="3244380" y="4711659"/>
            <a:ext cx="914400" cy="911898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65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B3A90-E9EE-8601-A625-BA7A2ABF3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AA24965-4BE0-2B00-7D44-BDA4EE1761E1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4D0B45-B82D-55D0-D291-DFF0F6667FB8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FE4EB-4D99-A25A-184E-960AD083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Characters</a:t>
            </a:r>
          </a:p>
        </p:txBody>
      </p:sp>
    </p:spTree>
    <p:extLst>
      <p:ext uri="{BB962C8B-B14F-4D97-AF65-F5344CB8AC3E}">
        <p14:creationId xmlns:p14="http://schemas.microsoft.com/office/powerpoint/2010/main" val="401594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87C3D-BCDC-9723-3748-9EC0D771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2A9EBF-9652-BCAC-9D94-1819626AEE3F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B13C21-2EE5-A638-8A47-1329458BA0AD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CC679-E236-0A40-73F7-BBC62A0D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Viewers</a:t>
            </a:r>
          </a:p>
        </p:txBody>
      </p:sp>
      <p:pic>
        <p:nvPicPr>
          <p:cNvPr id="3" name="Picture" title="This slide contains the following visuals: columnChart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4BE3F825-9541-53F5-BB25-CB103404F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289" b="28510"/>
          <a:stretch/>
        </p:blipFill>
        <p:spPr>
          <a:xfrm>
            <a:off x="2417322" y="2055813"/>
            <a:ext cx="6568158" cy="4562856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B866B2-9757-13E2-2A9F-2DB301667052}"/>
              </a:ext>
            </a:extLst>
          </p:cNvPr>
          <p:cNvCxnSpPr/>
          <p:nvPr/>
        </p:nvCxnSpPr>
        <p:spPr>
          <a:xfrm>
            <a:off x="1828800" y="2328153"/>
            <a:ext cx="1874196" cy="2788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5DB85F-1A35-7E66-54C3-53D77361F791}"/>
              </a:ext>
            </a:extLst>
          </p:cNvPr>
          <p:cNvCxnSpPr>
            <a:cxnSpLocks/>
          </p:cNvCxnSpPr>
          <p:nvPr/>
        </p:nvCxnSpPr>
        <p:spPr>
          <a:xfrm flipH="1" flipV="1">
            <a:off x="8476034" y="5862536"/>
            <a:ext cx="2096674" cy="4750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618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447490"/>
      </a:accent1>
      <a:accent2>
        <a:srgbClr val="AAC3E2"/>
      </a:accent2>
      <a:accent3>
        <a:srgbClr val="916E50"/>
      </a:accent3>
      <a:accent4>
        <a:srgbClr val="80918B"/>
      </a:accent4>
      <a:accent5>
        <a:srgbClr val="C18697"/>
      </a:accent5>
      <a:accent6>
        <a:srgbClr val="B6A6CA"/>
      </a:accent6>
      <a:hlink>
        <a:srgbClr val="D5E1DF"/>
      </a:hlink>
      <a:folHlink>
        <a:srgbClr val="BCA38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</TotalTime>
  <Words>290</Words>
  <Application>Microsoft Office PowerPoint</Application>
  <PresentationFormat>Widescreen</PresentationFormat>
  <Paragraphs>54</Paragraphs>
  <Slides>15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Aldhabi</vt:lpstr>
      <vt:lpstr>Aptos</vt:lpstr>
      <vt:lpstr>Aptos Display</vt:lpstr>
      <vt:lpstr>Arial</vt:lpstr>
      <vt:lpstr>Calibri Light</vt:lpstr>
      <vt:lpstr>Courier New</vt:lpstr>
      <vt:lpstr>Office Theme</vt:lpstr>
      <vt:lpstr>PowerPoint Presentation</vt:lpstr>
      <vt:lpstr>Overview</vt:lpstr>
      <vt:lpstr>Technologies Used</vt:lpstr>
      <vt:lpstr>Ratings</vt:lpstr>
      <vt:lpstr>Writers</vt:lpstr>
      <vt:lpstr>Writers</vt:lpstr>
      <vt:lpstr>Ratings</vt:lpstr>
      <vt:lpstr>Characters</vt:lpstr>
      <vt:lpstr>Viewers</vt:lpstr>
      <vt:lpstr>Viewers</vt:lpstr>
      <vt:lpstr>Medical Diagnoses</vt:lpstr>
      <vt:lpstr>Medical Diagnoses</vt:lpstr>
      <vt:lpstr>Medical Diagnoses vs Ratings</vt:lpstr>
      <vt:lpstr>Interesting Fact</vt:lpstr>
      <vt:lpstr>Will I give seasons 11-20 a chance?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Emmalei Doore</dc:creator>
  <cp:lastModifiedBy>Emmalei Doore</cp:lastModifiedBy>
  <cp:revision>34</cp:revision>
  <dcterms:created xsi:type="dcterms:W3CDTF">2024-03-01T23:36:39Z</dcterms:created>
  <dcterms:modified xsi:type="dcterms:W3CDTF">2024-03-05T01:22:35Z</dcterms:modified>
</cp:coreProperties>
</file>